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60" r:id="rId2"/>
    <p:sldId id="352" r:id="rId3"/>
    <p:sldId id="359" r:id="rId4"/>
    <p:sldId id="354" r:id="rId5"/>
    <p:sldId id="353" r:id="rId6"/>
    <p:sldId id="355" r:id="rId7"/>
    <p:sldId id="356" r:id="rId8"/>
    <p:sldId id="357" r:id="rId9"/>
    <p:sldId id="358" r:id="rId10"/>
    <p:sldId id="262" r:id="rId11"/>
    <p:sldId id="333" r:id="rId12"/>
    <p:sldId id="335" r:id="rId13"/>
    <p:sldId id="334" r:id="rId14"/>
    <p:sldId id="336" r:id="rId15"/>
    <p:sldId id="337" r:id="rId16"/>
    <p:sldId id="342" r:id="rId17"/>
    <p:sldId id="343" r:id="rId18"/>
    <p:sldId id="341" r:id="rId19"/>
    <p:sldId id="344" r:id="rId20"/>
    <p:sldId id="345" r:id="rId21"/>
    <p:sldId id="338" r:id="rId22"/>
    <p:sldId id="339" r:id="rId23"/>
    <p:sldId id="346" r:id="rId24"/>
    <p:sldId id="318" r:id="rId25"/>
    <p:sldId id="284" r:id="rId26"/>
    <p:sldId id="296" r:id="rId27"/>
    <p:sldId id="294" r:id="rId28"/>
    <p:sldId id="327" r:id="rId29"/>
    <p:sldId id="328" r:id="rId30"/>
    <p:sldId id="330" r:id="rId31"/>
    <p:sldId id="325" r:id="rId32"/>
    <p:sldId id="292" r:id="rId33"/>
    <p:sldId id="331" r:id="rId34"/>
    <p:sldId id="347" r:id="rId35"/>
    <p:sldId id="351" r:id="rId36"/>
    <p:sldId id="348" r:id="rId37"/>
    <p:sldId id="349" r:id="rId38"/>
    <p:sldId id="350" r:id="rId3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49" autoAdjust="0"/>
    <p:restoredTop sz="94658" autoAdjust="0"/>
  </p:normalViewPr>
  <p:slideViewPr>
    <p:cSldViewPr>
      <p:cViewPr varScale="1">
        <p:scale>
          <a:sx n="108" d="100"/>
          <a:sy n="108" d="100"/>
        </p:scale>
        <p:origin x="8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499D9915-99D4-414C-926A-F2CB1E6017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2FABA1-A2DA-4409-8BD2-A497248A93C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0412" cy="3427413"/>
          </a:xfrm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343400"/>
            <a:ext cx="5483225" cy="411480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8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/>
              <a:t>definitions of categories and data collection methods by source agencies, incomplete data coverage, varying data age, and employment of incompatible classification systems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27DA079-040B-46A8-AB9C-E43CFDB16BD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71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758428-9704-4CE9-B04F-2FF6002442BA}" type="slidenum">
              <a:rPr lang="en-US"/>
              <a:pPr/>
              <a:t>25</a:t>
            </a:fld>
            <a:endParaRPr lang="en-US"/>
          </a:p>
        </p:txBody>
      </p:sp>
      <p:sp>
        <p:nvSpPr>
          <p:cNvPr id="203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40877D-95EB-44A6-B3EA-7D51C5F9B2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0FFFA4-CF0E-4E59-87A4-A88B72F35F2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219DA8-5F62-467C-9B71-C37551EB9F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04DA25-50F7-47DB-B866-C5283363F4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98804-6901-4C78-9F72-7C948FB2319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32D37-BCC7-4A7D-A976-38EF73147C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FABFD4-2E63-46ED-A99D-127B4C738A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FDC69-95D9-4419-8030-6200A7213E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723076-8EA0-4791-A305-AA2599BC10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0703F2-D498-42AB-9EB3-C912550D3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BF377A-8B87-4578-A8B7-CE411C27D8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9F36A1D1-EED6-4E7C-916B-E6F191C96CE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jpeg"/><Relationship Id="rId4" Type="http://schemas.openxmlformats.org/officeDocument/2006/relationships/image" Target="../media/image24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A0513D-E5DF-4D0B-9718-5E0D9BDC2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609600"/>
            <a:ext cx="6172200" cy="4495800"/>
          </a:xfrm>
        </p:spPr>
        <p:txBody>
          <a:bodyPr/>
          <a:lstStyle/>
          <a:p>
            <a:pPr marL="514350" indent="-514350" algn="l">
              <a:buAutoNum type="arabicPeriod"/>
            </a:pPr>
            <a:r>
              <a:rPr lang="en-US" dirty="0"/>
              <a:t>Lab2 (Q3)</a:t>
            </a:r>
          </a:p>
          <a:p>
            <a:pPr marL="514350" indent="-514350" algn="l">
              <a:buAutoNum type="arabicPeriod"/>
            </a:pPr>
            <a:endParaRPr lang="en-US" dirty="0"/>
          </a:p>
          <a:p>
            <a:pPr marL="514350" indent="-514350" algn="l">
              <a:buAutoNum type="arabicPeriod"/>
            </a:pPr>
            <a:r>
              <a:rPr lang="en-US" dirty="0"/>
              <a:t>Paste() function and for loop (download DEM for watersheds)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3. R for remote sensing image processing</a:t>
            </a:r>
          </a:p>
        </p:txBody>
      </p:sp>
    </p:spTree>
    <p:extLst>
      <p:ext uri="{BB962C8B-B14F-4D97-AF65-F5344CB8AC3E}">
        <p14:creationId xmlns:p14="http://schemas.microsoft.com/office/powerpoint/2010/main" val="38152845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772400" cy="1470025"/>
          </a:xfrm>
        </p:spPr>
        <p:txBody>
          <a:bodyPr/>
          <a:lstStyle/>
          <a:p>
            <a:r>
              <a:rPr lang="en-US" b="1" dirty="0">
                <a:solidFill>
                  <a:schemeClr val="accent6"/>
                </a:solidFill>
              </a:rPr>
              <a:t>Working with remote sensing image using R</a:t>
            </a:r>
            <a:br>
              <a:rPr lang="en-US" b="1" dirty="0">
                <a:solidFill>
                  <a:schemeClr val="accent6"/>
                </a:solidFill>
              </a:rPr>
            </a:br>
            <a:endParaRPr lang="en-US" dirty="0"/>
          </a:p>
        </p:txBody>
      </p:sp>
      <p:pic>
        <p:nvPicPr>
          <p:cNvPr id="4" name="Picture 2" descr="eco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9400"/>
            <a:ext cx="3424544" cy="2860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Image0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35" y="2819400"/>
            <a:ext cx="3949904" cy="278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8161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5" descr="NASA Earth Science Sattelites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066800"/>
            <a:ext cx="7467600" cy="5183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8" name="Text Box 6"/>
          <p:cNvSpPr txBox="1">
            <a:spLocks noChangeArrowheads="1"/>
          </p:cNvSpPr>
          <p:nvPr/>
        </p:nvSpPr>
        <p:spPr bwMode="auto">
          <a:xfrm>
            <a:off x="1752600" y="304800"/>
            <a:ext cx="5867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sz="3200" b="1">
                <a:latin typeface="Times New Roman" pitchFamily="18" charset="0"/>
                <a:cs typeface="Times New Roman" pitchFamily="18" charset="0"/>
              </a:rPr>
              <a:t>NASA Earth Observatories</a:t>
            </a:r>
          </a:p>
        </p:txBody>
      </p:sp>
      <p:sp>
        <p:nvSpPr>
          <p:cNvPr id="39939" name="Text Box 7"/>
          <p:cNvSpPr txBox="1">
            <a:spLocks noChangeArrowheads="1"/>
          </p:cNvSpPr>
          <p:nvPr/>
        </p:nvSpPr>
        <p:spPr bwMode="auto">
          <a:xfrm>
            <a:off x="838200" y="1219200"/>
            <a:ext cx="22860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b="1">
                <a:solidFill>
                  <a:schemeClr val="bg1"/>
                </a:solidFill>
              </a:rPr>
              <a:t>Number of Satellites?</a:t>
            </a:r>
          </a:p>
          <a:p>
            <a:pPr>
              <a:spcBef>
                <a:spcPct val="50000"/>
              </a:spcBef>
            </a:pPr>
            <a:r>
              <a:rPr lang="en-US" sz="2800" b="1">
                <a:solidFill>
                  <a:schemeClr val="bg1"/>
                </a:solidFill>
              </a:rPr>
              <a:t>2500+</a:t>
            </a:r>
            <a:endParaRPr 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A2A8442-20C5-4830-A548-AEDBEF0BFC76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17411" name="Rectangle 4"/>
          <p:cNvSpPr>
            <a:spLocks noChangeArrowheads="1"/>
          </p:cNvSpPr>
          <p:nvPr/>
        </p:nvSpPr>
        <p:spPr bwMode="auto">
          <a:xfrm>
            <a:off x="1981200" y="336568"/>
            <a:ext cx="5449094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1" dirty="0"/>
              <a:t>Remote Sensing Data Analysis</a:t>
            </a:r>
          </a:p>
        </p:txBody>
      </p:sp>
      <p:pic>
        <p:nvPicPr>
          <p:cNvPr id="17412" name="Picture 5" descr="NASA Earth Science Sattelites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057400"/>
            <a:ext cx="2224088" cy="178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3" name="Rectangle 9"/>
          <p:cNvSpPr>
            <a:spLocks noChangeArrowheads="1"/>
          </p:cNvSpPr>
          <p:nvPr/>
        </p:nvSpPr>
        <p:spPr bwMode="auto">
          <a:xfrm>
            <a:off x="695325" y="1143000"/>
            <a:ext cx="66198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1" u="sng" dirty="0"/>
              <a:t>Land Cover map</a:t>
            </a:r>
            <a:r>
              <a:rPr lang="en-US" u="sng" dirty="0"/>
              <a:t>:</a:t>
            </a:r>
            <a:r>
              <a:rPr lang="en-US" dirty="0"/>
              <a:t>  use of remote sensing techniques</a:t>
            </a:r>
            <a:endParaRPr lang="en-US" b="1" dirty="0"/>
          </a:p>
        </p:txBody>
      </p:sp>
      <p:pic>
        <p:nvPicPr>
          <p:cNvPr id="17414" name="Picture 3" descr="specurv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1935163"/>
            <a:ext cx="3017838" cy="190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6" name="Right Arrow 5"/>
          <p:cNvSpPr>
            <a:spLocks noChangeArrowheads="1"/>
          </p:cNvSpPr>
          <p:nvPr/>
        </p:nvSpPr>
        <p:spPr bwMode="auto">
          <a:xfrm>
            <a:off x="3005138" y="2835275"/>
            <a:ext cx="3048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7417" name="Picture 7" descr="ultra80_24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4354513"/>
            <a:ext cx="2028825" cy="16906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7418" name="Down Arrow 9"/>
          <p:cNvSpPr>
            <a:spLocks noChangeArrowheads="1"/>
          </p:cNvSpPr>
          <p:nvPr/>
        </p:nvSpPr>
        <p:spPr bwMode="auto">
          <a:xfrm>
            <a:off x="4840288" y="3841750"/>
            <a:ext cx="188912" cy="425450"/>
          </a:xfrm>
          <a:prstGeom prst="downArrow">
            <a:avLst>
              <a:gd name="adj1" fmla="val 50000"/>
              <a:gd name="adj2" fmla="val 5021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sp>
        <p:nvSpPr>
          <p:cNvPr id="17419" name="Right Arrow 10"/>
          <p:cNvSpPr>
            <a:spLocks noChangeArrowheads="1"/>
          </p:cNvSpPr>
          <p:nvPr/>
        </p:nvSpPr>
        <p:spPr bwMode="auto">
          <a:xfrm>
            <a:off x="5867400" y="5243513"/>
            <a:ext cx="304800" cy="166687"/>
          </a:xfrm>
          <a:prstGeom prst="rightArrow">
            <a:avLst>
              <a:gd name="adj1" fmla="val 50000"/>
              <a:gd name="adj2" fmla="val 5014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4524899"/>
            <a:ext cx="2550413" cy="160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169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3467099"/>
            <a:ext cx="4147517" cy="282665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958" y="876300"/>
            <a:ext cx="3987361" cy="222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79" y="838200"/>
            <a:ext cx="3657600" cy="23002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429000"/>
            <a:ext cx="3698358" cy="29028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139173" y="228600"/>
            <a:ext cx="5099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Remote Sensing-derived map products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55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25" y="533400"/>
            <a:ext cx="3396375" cy="26411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713" y="533400"/>
            <a:ext cx="3844887" cy="26374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3181434"/>
            <a:ext cx="324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Urban surface temperature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9200" y="3124200"/>
            <a:ext cx="2808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Algae bloom </a:t>
            </a:r>
            <a:r>
              <a:rPr lang="en-US" dirty="0" err="1"/>
              <a:t>mappping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410200" y="1930193"/>
            <a:ext cx="0" cy="1251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10" y="3810000"/>
            <a:ext cx="3450789" cy="24670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7882" y="3697115"/>
            <a:ext cx="3787917" cy="27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60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Download Landsat data; Import data to </a:t>
            </a:r>
            <a:r>
              <a:rPr lang="en-US" b="1" dirty="0" err="1">
                <a:solidFill>
                  <a:srgbClr val="0070C0"/>
                </a:solidFill>
              </a:rPr>
              <a:t>Rstudio</a:t>
            </a: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Vegetation index (Normalized Difference Vegetation Index or NDVI)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Normalized Difference Water Index</a:t>
            </a:r>
          </a:p>
          <a:p>
            <a:endParaRPr lang="en-US" dirty="0"/>
          </a:p>
          <a:p>
            <a:r>
              <a:rPr lang="en-US" dirty="0"/>
              <a:t>Image classification (land cover mapping)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0813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9" y="914400"/>
            <a:ext cx="7938385" cy="395529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62000" y="5791200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https://glovis.usgs.gov/app?fullscreen=0</a:t>
            </a:r>
          </a:p>
        </p:txBody>
      </p:sp>
    </p:spTree>
    <p:extLst>
      <p:ext uri="{BB962C8B-B14F-4D97-AF65-F5344CB8AC3E}">
        <p14:creationId xmlns:p14="http://schemas.microsoft.com/office/powerpoint/2010/main" val="6383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4525963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01183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28" y="2971800"/>
            <a:ext cx="8686800" cy="3424335"/>
          </a:xfrm>
          <a:prstGeom prst="rect">
            <a:avLst/>
          </a:prstGeom>
        </p:spPr>
      </p:pic>
      <p:pic>
        <p:nvPicPr>
          <p:cNvPr id="3" name="Picture 3" descr="specurv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42900"/>
            <a:ext cx="398023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298" y="762000"/>
            <a:ext cx="4690730" cy="198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60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/>
          <a:lstStyle/>
          <a:p>
            <a:r>
              <a:rPr lang="en-US" dirty="0"/>
              <a:t>Download Landsat data; Import data to </a:t>
            </a:r>
            <a:r>
              <a:rPr lang="en-US" dirty="0" err="1"/>
              <a:t>Rstudio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Vegetation index (Normalized Difference Vegetation Index or NDVI)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Normalized Difference Water Index</a:t>
            </a:r>
          </a:p>
          <a:p>
            <a:endParaRPr lang="en-US" dirty="0"/>
          </a:p>
          <a:p>
            <a:r>
              <a:rPr lang="en-US" dirty="0"/>
              <a:t>Image classification (land cover mapping)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29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2FCD9D-95B2-49A1-AE6D-DC34BC3CD0D1}"/>
              </a:ext>
            </a:extLst>
          </p:cNvPr>
          <p:cNvSpPr txBox="1"/>
          <p:nvPr/>
        </p:nvSpPr>
        <p:spPr>
          <a:xfrm>
            <a:off x="1582239" y="609600"/>
            <a:ext cx="597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Batch processing GIS data (shapefiles and raster)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371682-C299-4936-BCA2-464CE9DBB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118530"/>
            <a:ext cx="5181600" cy="51298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F4B980-7732-46F7-AEEC-D18F0337B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39" y="1295400"/>
            <a:ext cx="28194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1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2971800" y="552390"/>
            <a:ext cx="24355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Vegetation Indices</a:t>
            </a:r>
          </a:p>
        </p:txBody>
      </p:sp>
      <p:sp>
        <p:nvSpPr>
          <p:cNvPr id="23557" name="Text Box 5"/>
          <p:cNvSpPr txBox="1">
            <a:spLocks noChangeArrowheads="1"/>
          </p:cNvSpPr>
          <p:nvPr/>
        </p:nvSpPr>
        <p:spPr bwMode="auto">
          <a:xfrm>
            <a:off x="711401" y="1190655"/>
            <a:ext cx="58357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6666FF"/>
                </a:solidFill>
              </a:rPr>
              <a:t>Normalized Difference Vegetation Index (NDVI) </a:t>
            </a:r>
          </a:p>
        </p:txBody>
      </p:sp>
      <p:graphicFrame>
        <p:nvGraphicFramePr>
          <p:cNvPr id="23560" name="Object 8"/>
          <p:cNvGraphicFramePr>
            <a:graphicFrameLocks noChangeAspect="1"/>
          </p:cNvGraphicFramePr>
          <p:nvPr/>
        </p:nvGraphicFramePr>
        <p:xfrm>
          <a:off x="914400" y="1981200"/>
          <a:ext cx="2457450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Equation" r:id="rId3" imgW="1257120" imgH="431640" progId="Equation.3">
                  <p:embed/>
                </p:oleObj>
              </mc:Choice>
              <mc:Fallback>
                <p:oleObj name="Equation" r:id="rId3" imgW="1257120" imgH="431640" progId="Equation.3">
                  <p:embed/>
                  <p:pic>
                    <p:nvPicPr>
                      <p:cNvPr id="2356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981200"/>
                        <a:ext cx="2457450" cy="844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2" name="Text Box 10"/>
          <p:cNvSpPr txBox="1">
            <a:spLocks noChangeArrowheads="1"/>
          </p:cNvSpPr>
          <p:nvPr/>
        </p:nvSpPr>
        <p:spPr bwMode="auto">
          <a:xfrm>
            <a:off x="990600" y="3581400"/>
            <a:ext cx="201850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NDVI: [-1.0, 1.0]</a:t>
            </a:r>
          </a:p>
          <a:p>
            <a:endParaRPr lang="en-US" dirty="0">
              <a:solidFill>
                <a:srgbClr val="0000FF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563" name="Text Box 11"/>
          <p:cNvSpPr txBox="1">
            <a:spLocks noChangeArrowheads="1"/>
          </p:cNvSpPr>
          <p:nvPr/>
        </p:nvSpPr>
        <p:spPr bwMode="auto">
          <a:xfrm>
            <a:off x="838200" y="5943600"/>
            <a:ext cx="78422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600FF"/>
                </a:solidFill>
              </a:rPr>
              <a:t>Often, the more the leaves of vegetation present, the bigger the</a:t>
            </a:r>
          </a:p>
          <a:p>
            <a:r>
              <a:rPr lang="en-US" dirty="0">
                <a:solidFill>
                  <a:srgbClr val="6600FF"/>
                </a:solidFill>
              </a:rPr>
              <a:t> contrast in reflectance in the red and near-infrared spectra.</a:t>
            </a:r>
          </a:p>
        </p:txBody>
      </p:sp>
      <p:pic>
        <p:nvPicPr>
          <p:cNvPr id="8" name="Picture 6" descr="spectra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65300"/>
            <a:ext cx="492252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243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12651" y="304800"/>
            <a:ext cx="9372600" cy="1143000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Normalized Difference Vegetation Index (NDVI)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NDVI =(NIR - R) / (NIR + R)</a:t>
            </a:r>
            <a:endParaRPr lang="en-US" dirty="0"/>
          </a:p>
          <a:p>
            <a:r>
              <a:rPr lang="en-US" dirty="0"/>
              <a:t>In Landsat 4-7, NDVI = (Band 4 – Band 3) / (Band 4 + Band 3)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Landsat 8, NDVI = (Band 5 – Band 4) / (Band 5 + Band 4)</a:t>
            </a:r>
          </a:p>
          <a:p>
            <a:endParaRPr lang="en-US" dirty="0"/>
          </a:p>
        </p:txBody>
      </p:sp>
      <p:pic>
        <p:nvPicPr>
          <p:cNvPr id="4" name="Picture 4" descr="na_ndvi_95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4343400"/>
            <a:ext cx="1777667" cy="23870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7451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"/>
            <a:ext cx="8229600" cy="1143000"/>
          </a:xfrm>
        </p:spPr>
        <p:txBody>
          <a:bodyPr/>
          <a:lstStyle/>
          <a:p>
            <a:r>
              <a:rPr lang="en-US" sz="3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Normalized Difference Water Index</a:t>
            </a:r>
            <a:br>
              <a:rPr lang="en-US" sz="3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</a:br>
            <a:endParaRPr lang="en-US" sz="3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n-NO" dirty="0"/>
              <a:t>For Landsat 7 data, </a:t>
            </a:r>
          </a:p>
          <a:p>
            <a:r>
              <a:rPr lang="nn-NO" dirty="0"/>
              <a:t>NDWI = (Band 2 – Band 5) / (Band 2 + Band 5)</a:t>
            </a:r>
          </a:p>
          <a:p>
            <a:endParaRPr lang="nn-NO" dirty="0"/>
          </a:p>
          <a:p>
            <a:r>
              <a:rPr lang="nn-NO" dirty="0"/>
              <a:t>For Landsat 8 data, </a:t>
            </a:r>
          </a:p>
          <a:p>
            <a:pPr marL="0" indent="0">
              <a:buNone/>
            </a:pPr>
            <a:r>
              <a:rPr lang="nn-NO" dirty="0"/>
              <a:t>NDWI = (Band 3 – Band 6) / (Band 3 + Band 6)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947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14400"/>
            <a:ext cx="8229600" cy="4525963"/>
          </a:xfrm>
        </p:spPr>
        <p:txBody>
          <a:bodyPr/>
          <a:lstStyle/>
          <a:p>
            <a:r>
              <a:rPr lang="en-US" dirty="0"/>
              <a:t>Download Landsat data; Import data to </a:t>
            </a:r>
            <a:r>
              <a:rPr lang="en-US" dirty="0" err="1"/>
              <a:t>Rstudio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Vegetation index (Normalized Difference Vegetation Index or NDVI)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Normalized Difference Water Index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Image classification (land cover mapping)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832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381000"/>
            <a:ext cx="8153400" cy="6678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srgbClr val="0070C0"/>
                </a:solidFill>
                <a:latin typeface="+mn-lt"/>
                <a:cs typeface="+mn-cs"/>
              </a:rPr>
              <a:t>Image classification approaches - computer-aided classification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en-US" sz="2800" dirty="0"/>
              <a:t>Themes can vary (examples): 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AutoNum type="arabicPeriod"/>
            </a:pPr>
            <a:r>
              <a:rPr lang="en-US" sz="2800" dirty="0"/>
              <a:t>Urban, forest, ag, wetland, .. (NLCD)</a:t>
            </a:r>
          </a:p>
          <a:p>
            <a:pPr marL="514350" indent="-514350">
              <a:buAutoNum type="arabicPeriod"/>
            </a:pPr>
            <a:r>
              <a:rPr lang="en-US" sz="2800" dirty="0"/>
              <a:t>Soil, vegetation, impervious surface, water</a:t>
            </a: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Computer algorithms (many)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ML (Maximum Likelihood Classification)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CART (Classification and regression trees) </a:t>
            </a:r>
          </a:p>
          <a:p>
            <a:pPr>
              <a:defRPr/>
            </a:pPr>
            <a:r>
              <a:rPr lang="en-US" sz="2800" dirty="0">
                <a:solidFill>
                  <a:schemeClr val="tx2"/>
                </a:solidFill>
              </a:rPr>
              <a:t>    - Random Forest Algorithm</a:t>
            </a:r>
          </a:p>
          <a:p>
            <a:pPr marL="342900" indent="-342900">
              <a:buFontTx/>
              <a:buAutoNum type="arabicPeriod"/>
              <a:defRPr/>
            </a:pPr>
            <a:endParaRPr lang="en-US" sz="2800" dirty="0">
              <a:solidFill>
                <a:schemeClr val="tx2"/>
              </a:solidFill>
            </a:endParaRPr>
          </a:p>
          <a:p>
            <a:pPr>
              <a:defRPr/>
            </a:pP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412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Image classification applications</a:t>
            </a:r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7772400" cy="49672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Deforestation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Urban mapping and urban growth mapping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Coastal wetlands vegetation</a:t>
            </a:r>
          </a:p>
          <a:p>
            <a:pPr marL="0" indent="0">
              <a:lnSpc>
                <a:spcPct val="80000"/>
              </a:lnSpc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Precision Agriculture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Identify invasive species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Arial" charset="0"/>
                <a:cs typeface="Times New Roman" pitchFamily="18" charset="0"/>
              </a:rPr>
              <a:t>..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sz="2400" b="1" i="1" dirty="0">
              <a:latin typeface="Arial" charset="0"/>
              <a:cs typeface="Times New Roman" pitchFamily="18" charset="0"/>
            </a:endParaRPr>
          </a:p>
          <a:p>
            <a:pPr>
              <a:lnSpc>
                <a:spcPct val="80000"/>
              </a:lnSpc>
            </a:pPr>
            <a:endParaRPr lang="en-US" sz="2400" b="1" i="1" dirty="0">
              <a:latin typeface="Arial" charset="0"/>
              <a:cs typeface="Times New Roman" pitchFamily="18" charset="0"/>
            </a:endParaRPr>
          </a:p>
        </p:txBody>
      </p:sp>
      <p:pic>
        <p:nvPicPr>
          <p:cNvPr id="4" name="Picture 2" descr="Rondonia198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286000" cy="16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Rondonia197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95401"/>
            <a:ext cx="2287142" cy="1646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656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52600" y="381000"/>
            <a:ext cx="594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Supervised Classification Algorithms 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76400"/>
            <a:ext cx="5603189" cy="4741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304800" y="838200"/>
            <a:ext cx="861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dirty="0">
                <a:solidFill>
                  <a:srgbClr val="3333FF"/>
                </a:solidFill>
              </a:rPr>
              <a:t>Users provide the computer with some examples (training pixels)</a:t>
            </a:r>
          </a:p>
          <a:p>
            <a:pPr eaLnBrk="1" hangingPunct="1"/>
            <a:r>
              <a:rPr lang="en-US" dirty="0">
                <a:solidFill>
                  <a:srgbClr val="3333FF"/>
                </a:solidFill>
              </a:rPr>
              <a:t>  of known features in multi-dimensional feature space.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6001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5000" y="533400"/>
            <a:ext cx="5943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Supervised Classification Algorithms 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123225" y="1497874"/>
            <a:ext cx="5281604" cy="4482253"/>
            <a:chOff x="457200" y="1480457"/>
            <a:chExt cx="5281604" cy="4482253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0" y="1480457"/>
              <a:ext cx="4214804" cy="403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132707" y="5562600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Band 3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200" y="3382192"/>
              <a:ext cx="997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Band 4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23792" y="2166499"/>
              <a:ext cx="9108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Forest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1800" y="3076545"/>
              <a:ext cx="4988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Ag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95800" y="4114800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Urban</a:t>
              </a:r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5486400" y="3093962"/>
            <a:ext cx="990600" cy="4232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638800" y="3599664"/>
            <a:ext cx="33201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Generate statistics </a:t>
            </a:r>
          </a:p>
          <a:p>
            <a:r>
              <a:rPr lang="en-US" dirty="0"/>
              <a:t>for supervised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43794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6257925" cy="5535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228600"/>
            <a:ext cx="4928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Twoclass.shp</a:t>
            </a:r>
            <a:r>
              <a:rPr lang="en-US" dirty="0"/>
              <a:t> (urban and forest polygons)</a:t>
            </a:r>
          </a:p>
        </p:txBody>
      </p:sp>
    </p:spTree>
    <p:extLst>
      <p:ext uri="{BB962C8B-B14F-4D97-AF65-F5344CB8AC3E}">
        <p14:creationId xmlns:p14="http://schemas.microsoft.com/office/powerpoint/2010/main" val="3288398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38200"/>
            <a:ext cx="81153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0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AFD0-4140-433C-8A6E-4167E2D1B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8182"/>
            <a:ext cx="8229600" cy="4525963"/>
          </a:xfrm>
        </p:spPr>
        <p:txBody>
          <a:bodyPr/>
          <a:lstStyle/>
          <a:p>
            <a:r>
              <a:rPr lang="en-US" dirty="0"/>
              <a:t>paste() function 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paste('</a:t>
            </a:r>
            <a:r>
              <a:rPr lang="en-US" dirty="0" err="1"/>
              <a:t>R','Programming</a:t>
            </a:r>
            <a:r>
              <a:rPr lang="en-US" dirty="0"/>
              <a:t>’)</a:t>
            </a:r>
          </a:p>
          <a:p>
            <a:pPr marL="0" indent="0">
              <a:buNone/>
            </a:pPr>
            <a:r>
              <a:rPr lang="en-US" dirty="0"/>
              <a:t>paste(‘R’,’Programming’,</a:t>
            </a:r>
            <a:r>
              <a:rPr lang="en-US" dirty="0" err="1"/>
              <a:t>sep</a:t>
            </a:r>
            <a:r>
              <a:rPr lang="en-US" dirty="0"/>
              <a:t>=‘-’)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id&lt;-1</a:t>
            </a:r>
          </a:p>
          <a:p>
            <a:pPr marL="0" indent="0">
              <a:buNone/>
            </a:pPr>
            <a:r>
              <a:rPr lang="en-US" dirty="0"/>
              <a:t>paste(‘R’,’Programming’,’lab’,</a:t>
            </a:r>
            <a:r>
              <a:rPr lang="en-US" dirty="0" err="1"/>
              <a:t>id,sep</a:t>
            </a:r>
            <a:r>
              <a:rPr lang="en-US" dirty="0"/>
              <a:t>=‘’)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735906-8638-4F27-94A5-4318D13F622E}"/>
              </a:ext>
            </a:extLst>
          </p:cNvPr>
          <p:cNvSpPr txBox="1"/>
          <p:nvPr/>
        </p:nvSpPr>
        <p:spPr>
          <a:xfrm>
            <a:off x="2286000" y="3231164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602D6-5DA1-4C2B-95E9-58F1856B8C3A}"/>
              </a:ext>
            </a:extLst>
          </p:cNvPr>
          <p:cNvSpPr txBox="1"/>
          <p:nvPr/>
        </p:nvSpPr>
        <p:spPr>
          <a:xfrm>
            <a:off x="4419600" y="116380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open sans" panose="020B0604020202020204" pitchFamily="34" charset="0"/>
              </a:rPr>
              <a:t>concatenate a series of strings.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948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1752600" y="461962"/>
            <a:ext cx="4613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dirty="0">
                <a:solidFill>
                  <a:schemeClr val="accent2"/>
                </a:solidFill>
              </a:rPr>
              <a:t>Maximum Likelihood Classification</a:t>
            </a:r>
          </a:p>
        </p:txBody>
      </p:sp>
      <p:sp>
        <p:nvSpPr>
          <p:cNvPr id="8195" name="Text Box 4"/>
          <p:cNvSpPr txBox="1">
            <a:spLocks noChangeArrowheads="1"/>
          </p:cNvSpPr>
          <p:nvPr/>
        </p:nvSpPr>
        <p:spPr bwMode="auto">
          <a:xfrm>
            <a:off x="746125" y="4152900"/>
            <a:ext cx="7670800" cy="2014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In a two dimensional spectral space,  each class form </a:t>
            </a:r>
            <a:r>
              <a:rPr lang="en-US" sz="1800" dirty="0">
                <a:solidFill>
                  <a:srgbClr val="FF0000"/>
                </a:solidFill>
              </a:rPr>
              <a:t>a probability density region</a:t>
            </a:r>
            <a:r>
              <a:rPr lang="en-US" sz="1800" dirty="0">
                <a:solidFill>
                  <a:srgbClr val="3333FF"/>
                </a:solidFill>
              </a:rPr>
              <a:t>,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the probability for a pixel belongs to a center category is defined by its distance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measured in standard deviation. The pixel is assigned a class that is most likely 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(maximum likelihood).</a:t>
            </a:r>
          </a:p>
          <a:p>
            <a:pPr eaLnBrk="1" hangingPunct="1"/>
            <a:endParaRPr lang="en-US" sz="1800" dirty="0">
              <a:solidFill>
                <a:srgbClr val="3333FF"/>
              </a:solidFill>
            </a:endParaRP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Disadvantages: Large number of computations, particularly many spectral bands</a:t>
            </a:r>
          </a:p>
          <a:p>
            <a:pPr eaLnBrk="1" hangingPunct="1"/>
            <a:r>
              <a:rPr lang="en-US" sz="1800" dirty="0">
                <a:solidFill>
                  <a:srgbClr val="3333FF"/>
                </a:solidFill>
              </a:rPr>
              <a:t> are involved.</a:t>
            </a:r>
          </a:p>
        </p:txBody>
      </p:sp>
      <p:pic>
        <p:nvPicPr>
          <p:cNvPr id="8196" name="Picture 5" descr="D:\gg70\ppt_graphics\MLclassi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90600"/>
            <a:ext cx="33528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9880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867775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36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381000"/>
            <a:ext cx="601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/>
            <a:r>
              <a:rPr lang="en-US" b="1" dirty="0">
                <a:solidFill>
                  <a:schemeClr val="accent2"/>
                </a:solidFill>
              </a:rPr>
              <a:t>Supervised Classification Algorithms in ENVI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861664"/>
            <a:ext cx="7150100" cy="218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1850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5"/>
          <p:cNvSpPr txBox="1">
            <a:spLocks noChangeArrowheads="1"/>
          </p:cNvSpPr>
          <p:nvPr/>
        </p:nvSpPr>
        <p:spPr bwMode="auto">
          <a:xfrm>
            <a:off x="798513" y="214313"/>
            <a:ext cx="70445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zh-CN" b="1" dirty="0">
                <a:solidFill>
                  <a:schemeClr val="tx2"/>
                </a:solidFill>
              </a:rPr>
              <a:t>Test different image classification algorithms</a:t>
            </a:r>
          </a:p>
        </p:txBody>
      </p:sp>
      <p:grpSp>
        <p:nvGrpSpPr>
          <p:cNvPr id="26627" name="Group 23"/>
          <p:cNvGrpSpPr>
            <a:grpSpLocks/>
          </p:cNvGrpSpPr>
          <p:nvPr/>
        </p:nvGrpSpPr>
        <p:grpSpPr bwMode="auto">
          <a:xfrm>
            <a:off x="4279900" y="814804"/>
            <a:ext cx="3944938" cy="2842796"/>
            <a:chOff x="1273849" y="1448154"/>
            <a:chExt cx="7077075" cy="4960956"/>
          </a:xfrm>
        </p:grpSpPr>
        <p:sp>
          <p:nvSpPr>
            <p:cNvPr id="26646" name="Oval 4"/>
            <p:cNvSpPr>
              <a:spLocks noChangeArrowheads="1"/>
            </p:cNvSpPr>
            <p:nvPr/>
          </p:nvSpPr>
          <p:spPr bwMode="auto">
            <a:xfrm>
              <a:off x="2035849" y="36576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</a:endParaRPr>
            </a:p>
          </p:txBody>
        </p:sp>
        <p:sp>
          <p:nvSpPr>
            <p:cNvPr id="26647" name="Oval 5"/>
            <p:cNvSpPr>
              <a:spLocks noChangeArrowheads="1"/>
            </p:cNvSpPr>
            <p:nvPr/>
          </p:nvSpPr>
          <p:spPr bwMode="auto">
            <a:xfrm>
              <a:off x="4245649" y="36576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48" name="Oval 6"/>
            <p:cNvSpPr>
              <a:spLocks noChangeArrowheads="1"/>
            </p:cNvSpPr>
            <p:nvPr/>
          </p:nvSpPr>
          <p:spPr bwMode="auto">
            <a:xfrm>
              <a:off x="6379249" y="3581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49" name="Oval 7"/>
            <p:cNvSpPr>
              <a:spLocks noChangeArrowheads="1"/>
            </p:cNvSpPr>
            <p:nvPr/>
          </p:nvSpPr>
          <p:spPr bwMode="auto">
            <a:xfrm>
              <a:off x="72936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0" name="Oval 8"/>
            <p:cNvSpPr>
              <a:spLocks noChangeArrowheads="1"/>
            </p:cNvSpPr>
            <p:nvPr/>
          </p:nvSpPr>
          <p:spPr bwMode="auto">
            <a:xfrm>
              <a:off x="5488766" y="5494710"/>
              <a:ext cx="914399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1" name="Oval 9"/>
            <p:cNvSpPr>
              <a:spLocks noChangeArrowheads="1"/>
            </p:cNvSpPr>
            <p:nvPr/>
          </p:nvSpPr>
          <p:spPr bwMode="auto">
            <a:xfrm>
              <a:off x="31788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2" name="Oval 10"/>
            <p:cNvSpPr>
              <a:spLocks noChangeArrowheads="1"/>
            </p:cNvSpPr>
            <p:nvPr/>
          </p:nvSpPr>
          <p:spPr bwMode="auto">
            <a:xfrm>
              <a:off x="1273849" y="54864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6653" name="Text Box 11"/>
            <p:cNvSpPr txBox="1">
              <a:spLocks noChangeArrowheads="1"/>
            </p:cNvSpPr>
            <p:nvPr/>
          </p:nvSpPr>
          <p:spPr bwMode="auto">
            <a:xfrm>
              <a:off x="1311949" y="5670548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Band1</a:t>
              </a:r>
            </a:p>
          </p:txBody>
        </p:sp>
        <p:sp>
          <p:nvSpPr>
            <p:cNvPr id="26654" name="Text Box 16"/>
            <p:cNvSpPr txBox="1">
              <a:spLocks noChangeArrowheads="1"/>
            </p:cNvSpPr>
            <p:nvPr/>
          </p:nvSpPr>
          <p:spPr bwMode="auto">
            <a:xfrm>
              <a:off x="1426249" y="4724399"/>
              <a:ext cx="1231906" cy="48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200" dirty="0">
                  <a:ea typeface="SimSun" pitchFamily="2" charset="-122"/>
                  <a:cs typeface="Arial" pitchFamily="34" charset="0"/>
                </a:rPr>
                <a:t>Weights</a:t>
              </a:r>
            </a:p>
          </p:txBody>
        </p:sp>
        <p:sp>
          <p:nvSpPr>
            <p:cNvPr id="26655" name="Rectangle 20"/>
            <p:cNvSpPr>
              <a:spLocks noChangeArrowheads="1"/>
            </p:cNvSpPr>
            <p:nvPr/>
          </p:nvSpPr>
          <p:spPr bwMode="auto">
            <a:xfrm>
              <a:off x="1881862" y="3038475"/>
              <a:ext cx="1231906" cy="48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200" dirty="0">
                  <a:ea typeface="SimSun" pitchFamily="2" charset="-122"/>
                  <a:cs typeface="Arial" pitchFamily="34" charset="0"/>
                </a:rPr>
                <a:t>Weights</a:t>
              </a:r>
            </a:p>
          </p:txBody>
        </p:sp>
        <p:sp>
          <p:nvSpPr>
            <p:cNvPr id="26656" name="Line 21"/>
            <p:cNvSpPr>
              <a:spLocks noChangeShapeType="1"/>
            </p:cNvSpPr>
            <p:nvPr/>
          </p:nvSpPr>
          <p:spPr bwMode="auto">
            <a:xfrm flipV="1">
              <a:off x="1883449" y="4572000"/>
              <a:ext cx="609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7" name="Line 22"/>
            <p:cNvSpPr>
              <a:spLocks noChangeShapeType="1"/>
            </p:cNvSpPr>
            <p:nvPr/>
          </p:nvSpPr>
          <p:spPr bwMode="auto">
            <a:xfrm flipV="1">
              <a:off x="1883449" y="4572000"/>
              <a:ext cx="27432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8" name="Line 23"/>
            <p:cNvSpPr>
              <a:spLocks noChangeShapeType="1"/>
            </p:cNvSpPr>
            <p:nvPr/>
          </p:nvSpPr>
          <p:spPr bwMode="auto">
            <a:xfrm flipV="1">
              <a:off x="1883449" y="4495800"/>
              <a:ext cx="49530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59" name="Line 24"/>
            <p:cNvSpPr>
              <a:spLocks noChangeShapeType="1"/>
            </p:cNvSpPr>
            <p:nvPr/>
          </p:nvSpPr>
          <p:spPr bwMode="auto">
            <a:xfrm flipH="1" flipV="1">
              <a:off x="2493049" y="4572000"/>
              <a:ext cx="11430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0" name="Line 25"/>
            <p:cNvSpPr>
              <a:spLocks noChangeShapeType="1"/>
            </p:cNvSpPr>
            <p:nvPr/>
          </p:nvSpPr>
          <p:spPr bwMode="auto">
            <a:xfrm flipV="1">
              <a:off x="3636049" y="4572000"/>
              <a:ext cx="990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1" name="Line 26"/>
            <p:cNvSpPr>
              <a:spLocks noChangeShapeType="1"/>
            </p:cNvSpPr>
            <p:nvPr/>
          </p:nvSpPr>
          <p:spPr bwMode="auto">
            <a:xfrm flipV="1">
              <a:off x="3712249" y="4495800"/>
              <a:ext cx="30480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2" name="Line 27"/>
            <p:cNvSpPr>
              <a:spLocks noChangeShapeType="1"/>
            </p:cNvSpPr>
            <p:nvPr/>
          </p:nvSpPr>
          <p:spPr bwMode="auto">
            <a:xfrm flipH="1" flipV="1">
              <a:off x="4626649" y="4572000"/>
              <a:ext cx="12954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3" name="Line 28"/>
            <p:cNvSpPr>
              <a:spLocks noChangeShapeType="1"/>
            </p:cNvSpPr>
            <p:nvPr/>
          </p:nvSpPr>
          <p:spPr bwMode="auto">
            <a:xfrm flipV="1">
              <a:off x="5922049" y="4495800"/>
              <a:ext cx="9144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4" name="Line 29"/>
            <p:cNvSpPr>
              <a:spLocks noChangeShapeType="1"/>
            </p:cNvSpPr>
            <p:nvPr/>
          </p:nvSpPr>
          <p:spPr bwMode="auto">
            <a:xfrm flipH="1" flipV="1">
              <a:off x="2493049" y="4572000"/>
              <a:ext cx="34290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5" name="Line 30"/>
            <p:cNvSpPr>
              <a:spLocks noChangeShapeType="1"/>
            </p:cNvSpPr>
            <p:nvPr/>
          </p:nvSpPr>
          <p:spPr bwMode="auto">
            <a:xfrm flipH="1" flipV="1">
              <a:off x="6836449" y="4495800"/>
              <a:ext cx="914400" cy="9906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6" name="Line 31"/>
            <p:cNvSpPr>
              <a:spLocks noChangeShapeType="1"/>
            </p:cNvSpPr>
            <p:nvPr/>
          </p:nvSpPr>
          <p:spPr bwMode="auto">
            <a:xfrm flipH="1" flipV="1">
              <a:off x="4626649" y="4572000"/>
              <a:ext cx="31242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7" name="Line 32"/>
            <p:cNvSpPr>
              <a:spLocks noChangeShapeType="1"/>
            </p:cNvSpPr>
            <p:nvPr/>
          </p:nvSpPr>
          <p:spPr bwMode="auto">
            <a:xfrm flipH="1" flipV="1">
              <a:off x="2569249" y="4572000"/>
              <a:ext cx="5181600" cy="9144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8" name="Line 33"/>
            <p:cNvSpPr>
              <a:spLocks noChangeShapeType="1"/>
            </p:cNvSpPr>
            <p:nvPr/>
          </p:nvSpPr>
          <p:spPr bwMode="auto">
            <a:xfrm flipV="1">
              <a:off x="2493049" y="2819400"/>
              <a:ext cx="3048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69" name="Line 35"/>
            <p:cNvSpPr>
              <a:spLocks noChangeShapeType="1"/>
            </p:cNvSpPr>
            <p:nvPr/>
          </p:nvSpPr>
          <p:spPr bwMode="auto">
            <a:xfrm flipV="1">
              <a:off x="2569249" y="2819400"/>
              <a:ext cx="38100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0" name="Line 36"/>
            <p:cNvSpPr>
              <a:spLocks noChangeShapeType="1"/>
            </p:cNvSpPr>
            <p:nvPr/>
          </p:nvSpPr>
          <p:spPr bwMode="auto">
            <a:xfrm flipH="1" flipV="1">
              <a:off x="2797849" y="2819400"/>
              <a:ext cx="18288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1" name="Line 38"/>
            <p:cNvSpPr>
              <a:spLocks noChangeShapeType="1"/>
            </p:cNvSpPr>
            <p:nvPr/>
          </p:nvSpPr>
          <p:spPr bwMode="auto">
            <a:xfrm flipV="1">
              <a:off x="4626649" y="2819400"/>
              <a:ext cx="1676400" cy="8382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2" name="Line 40"/>
            <p:cNvSpPr>
              <a:spLocks noChangeShapeType="1"/>
            </p:cNvSpPr>
            <p:nvPr/>
          </p:nvSpPr>
          <p:spPr bwMode="auto">
            <a:xfrm flipH="1" flipV="1">
              <a:off x="2797849" y="2819400"/>
              <a:ext cx="4038600" cy="7620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3" name="Line 41"/>
            <p:cNvSpPr>
              <a:spLocks noChangeShapeType="1"/>
            </p:cNvSpPr>
            <p:nvPr/>
          </p:nvSpPr>
          <p:spPr bwMode="auto">
            <a:xfrm flipH="1" flipV="1">
              <a:off x="6379249" y="2819400"/>
              <a:ext cx="457200" cy="762000"/>
            </a:xfrm>
            <a:prstGeom prst="line">
              <a:avLst/>
            </a:prstGeom>
            <a:noFill/>
            <a:ln w="9525">
              <a:solidFill>
                <a:srgbClr val="008080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674" name="Oval 42"/>
            <p:cNvSpPr>
              <a:spLocks noChangeArrowheads="1"/>
            </p:cNvSpPr>
            <p:nvPr/>
          </p:nvSpPr>
          <p:spPr bwMode="auto">
            <a:xfrm>
              <a:off x="5929986" y="1895475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75" name="Oval 43"/>
            <p:cNvSpPr>
              <a:spLocks noChangeArrowheads="1"/>
            </p:cNvSpPr>
            <p:nvPr/>
          </p:nvSpPr>
          <p:spPr bwMode="auto">
            <a:xfrm>
              <a:off x="2339061" y="1905000"/>
              <a:ext cx="914400" cy="914400"/>
            </a:xfrm>
            <a:prstGeom prst="ellipse">
              <a:avLst/>
            </a:prstGeom>
            <a:solidFill>
              <a:srgbClr val="339966"/>
            </a:solidFill>
            <a:ln w="9525">
              <a:solidFill>
                <a:srgbClr val="339966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none" anchor="ctr"/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algn="ctr" eaLnBrk="1" hangingPunct="1"/>
              <a:endParaRPr lang="zh-CN" altLang="en-US" sz="2400">
                <a:solidFill>
                  <a:srgbClr val="FFFFFF"/>
                </a:solidFill>
                <a:ea typeface="SimSun" pitchFamily="2" charset="-122"/>
                <a:cs typeface="Arial" pitchFamily="34" charset="0"/>
                <a:sym typeface="Mathematica1"/>
              </a:endParaRPr>
            </a:p>
          </p:txBody>
        </p:sp>
        <p:sp>
          <p:nvSpPr>
            <p:cNvPr id="26676" name="Text Box 50"/>
            <p:cNvSpPr txBox="1">
              <a:spLocks noChangeArrowheads="1"/>
            </p:cNvSpPr>
            <p:nvPr/>
          </p:nvSpPr>
          <p:spPr bwMode="auto">
            <a:xfrm>
              <a:off x="2073704" y="1455738"/>
              <a:ext cx="1635026" cy="6445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" panose="02020603050405020304" pitchFamily="18" charset="0"/>
                  <a:ea typeface="SimSun" pitchFamily="2" charset="-122"/>
                  <a:cs typeface="Times" panose="02020603050405020304" pitchFamily="18" charset="0"/>
                </a:rPr>
                <a:t>Forest</a:t>
              </a:r>
            </a:p>
          </p:txBody>
        </p:sp>
        <p:sp>
          <p:nvSpPr>
            <p:cNvPr id="26677" name="Text Box 54"/>
            <p:cNvSpPr txBox="1">
              <a:spLocks noChangeArrowheads="1"/>
            </p:cNvSpPr>
            <p:nvPr/>
          </p:nvSpPr>
          <p:spPr bwMode="auto">
            <a:xfrm>
              <a:off x="5479240" y="1448154"/>
              <a:ext cx="2125739" cy="64452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1800" dirty="0">
                  <a:latin typeface="Times" panose="02020603050405020304" pitchFamily="18" charset="0"/>
                  <a:ea typeface="SimSun" pitchFamily="2" charset="-122"/>
                  <a:cs typeface="Times" panose="02020603050405020304" pitchFamily="18" charset="0"/>
                </a:rPr>
                <a:t>Non-forest</a:t>
              </a:r>
            </a:p>
          </p:txBody>
        </p:sp>
        <p:sp>
          <p:nvSpPr>
            <p:cNvPr id="26678" name="Text Box 55"/>
            <p:cNvSpPr txBox="1">
              <a:spLocks noChangeArrowheads="1"/>
            </p:cNvSpPr>
            <p:nvPr/>
          </p:nvSpPr>
          <p:spPr bwMode="auto">
            <a:xfrm>
              <a:off x="3255050" y="5632449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Band2</a:t>
              </a:r>
            </a:p>
          </p:txBody>
        </p:sp>
        <p:sp>
          <p:nvSpPr>
            <p:cNvPr id="26679" name="Text Box 56"/>
            <p:cNvSpPr txBox="1">
              <a:spLocks noChangeArrowheads="1"/>
            </p:cNvSpPr>
            <p:nvPr/>
          </p:nvSpPr>
          <p:spPr bwMode="auto">
            <a:xfrm>
              <a:off x="5464849" y="5584826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Band3</a:t>
              </a:r>
            </a:p>
          </p:txBody>
        </p:sp>
        <p:sp>
          <p:nvSpPr>
            <p:cNvPr id="26680" name="Text Box 57"/>
            <p:cNvSpPr txBox="1">
              <a:spLocks noChangeArrowheads="1"/>
            </p:cNvSpPr>
            <p:nvPr/>
          </p:nvSpPr>
          <p:spPr bwMode="auto">
            <a:xfrm>
              <a:off x="7341272" y="5584826"/>
              <a:ext cx="1009652" cy="375971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800" dirty="0">
                  <a:ea typeface="SimSun" pitchFamily="2" charset="-122"/>
                  <a:cs typeface="Arial" pitchFamily="34" charset="0"/>
                </a:rPr>
                <a:t>Band4</a:t>
              </a:r>
            </a:p>
          </p:txBody>
        </p:sp>
        <p:sp>
          <p:nvSpPr>
            <p:cNvPr id="26681" name="Rectangle 58"/>
            <p:cNvSpPr>
              <a:spLocks noChangeArrowheads="1"/>
            </p:cNvSpPr>
            <p:nvPr/>
          </p:nvSpPr>
          <p:spPr bwMode="auto">
            <a:xfrm>
              <a:off x="4469486" y="5629275"/>
              <a:ext cx="692150" cy="457200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1pPr>
              <a:lvl2pPr marL="742950" indent="-28575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chemeClr val="tx1"/>
                  </a:solidFill>
                  <a:latin typeface="Times New Roman" pitchFamily="18" charset="0"/>
                  <a:ea typeface="ＭＳ Ｐゴシック" pitchFamily="34" charset="-128"/>
                </a:defRPr>
              </a:lvl9pPr>
            </a:lstStyle>
            <a:p>
              <a:pPr eaLnBrk="1" hangingPunct="1"/>
              <a:r>
                <a:rPr lang="en-US" altLang="zh-CN" sz="2400">
                  <a:latin typeface="Arial" pitchFamily="34" charset="0"/>
                </a:rPr>
                <a:t>…</a:t>
              </a:r>
              <a:r>
                <a:rPr lang="zh-CN" altLang="en-US" sz="2400">
                  <a:latin typeface="Arial" pitchFamily="34" charset="0"/>
                </a:rPr>
                <a:t>．</a:t>
              </a:r>
            </a:p>
          </p:txBody>
        </p:sp>
      </p:grpSp>
      <p:sp>
        <p:nvSpPr>
          <p:cNvPr id="26628" name="Rectangle 5"/>
          <p:cNvSpPr>
            <a:spLocks noChangeArrowheads="1"/>
          </p:cNvSpPr>
          <p:nvPr/>
        </p:nvSpPr>
        <p:spPr bwMode="auto">
          <a:xfrm>
            <a:off x="1443038" y="3210728"/>
            <a:ext cx="1355725" cy="32622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 dirty="0">
                <a:latin typeface="Arial" pitchFamily="34" charset="0"/>
                <a:ea typeface="SimSun" pitchFamily="2" charset="-122"/>
                <a:cs typeface="Arial" pitchFamily="34" charset="0"/>
              </a:rPr>
              <a:t>Band4</a:t>
            </a:r>
          </a:p>
        </p:txBody>
      </p:sp>
      <p:cxnSp>
        <p:nvCxnSpPr>
          <p:cNvPr id="26629" name="Straight Arrow Connector 7"/>
          <p:cNvCxnSpPr>
            <a:cxnSpLocks noChangeShapeType="1"/>
            <a:stCxn id="26628" idx="2"/>
          </p:cNvCxnSpPr>
          <p:nvPr/>
        </p:nvCxnSpPr>
        <p:spPr bwMode="auto">
          <a:xfrm>
            <a:off x="2120901" y="3536950"/>
            <a:ext cx="0" cy="3937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0" name="Straight Connector 9"/>
          <p:cNvCxnSpPr>
            <a:cxnSpLocks noChangeShapeType="1"/>
          </p:cNvCxnSpPr>
          <p:nvPr/>
        </p:nvCxnSpPr>
        <p:spPr bwMode="auto">
          <a:xfrm>
            <a:off x="1020763" y="3930650"/>
            <a:ext cx="23955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sp>
        <p:nvSpPr>
          <p:cNvPr id="26632" name="Rectangle 11"/>
          <p:cNvSpPr>
            <a:spLocks noChangeArrowheads="1"/>
          </p:cNvSpPr>
          <p:nvPr/>
        </p:nvSpPr>
        <p:spPr bwMode="auto">
          <a:xfrm>
            <a:off x="2907488" y="4632775"/>
            <a:ext cx="981075" cy="3492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/>
              <a:t>Class2</a:t>
            </a:r>
          </a:p>
        </p:txBody>
      </p:sp>
      <p:cxnSp>
        <p:nvCxnSpPr>
          <p:cNvPr id="26633" name="Straight Arrow Connector 13"/>
          <p:cNvCxnSpPr>
            <a:cxnSpLocks noChangeShapeType="1"/>
          </p:cNvCxnSpPr>
          <p:nvPr/>
        </p:nvCxnSpPr>
        <p:spPr bwMode="auto">
          <a:xfrm>
            <a:off x="3416300" y="3930650"/>
            <a:ext cx="0" cy="7021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4" name="Straight Arrow Connector 60"/>
          <p:cNvCxnSpPr>
            <a:cxnSpLocks noChangeShapeType="1"/>
          </p:cNvCxnSpPr>
          <p:nvPr/>
        </p:nvCxnSpPr>
        <p:spPr bwMode="auto">
          <a:xfrm>
            <a:off x="1020763" y="3930650"/>
            <a:ext cx="0" cy="7032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635" name="TextBox 62"/>
          <p:cNvSpPr txBox="1">
            <a:spLocks noChangeArrowheads="1"/>
          </p:cNvSpPr>
          <p:nvPr/>
        </p:nvSpPr>
        <p:spPr bwMode="auto">
          <a:xfrm>
            <a:off x="1579559" y="3916669"/>
            <a:ext cx="10406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 dirty="0"/>
              <a:t>Band4&gt;95</a:t>
            </a:r>
          </a:p>
        </p:txBody>
      </p:sp>
      <p:cxnSp>
        <p:nvCxnSpPr>
          <p:cNvPr id="26636" name="Straight Arrow Connector 194562"/>
          <p:cNvCxnSpPr>
            <a:cxnSpLocks noChangeShapeType="1"/>
          </p:cNvCxnSpPr>
          <p:nvPr/>
        </p:nvCxnSpPr>
        <p:spPr bwMode="auto">
          <a:xfrm flipH="1">
            <a:off x="1049155" y="4983163"/>
            <a:ext cx="3720" cy="58309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7" name="Straight Connector 194568"/>
          <p:cNvCxnSpPr>
            <a:cxnSpLocks noChangeShapeType="1"/>
          </p:cNvCxnSpPr>
          <p:nvPr/>
        </p:nvCxnSpPr>
        <p:spPr bwMode="auto">
          <a:xfrm>
            <a:off x="338138" y="5551488"/>
            <a:ext cx="1422034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638" name="Straight Arrow Connector 194574"/>
          <p:cNvCxnSpPr>
            <a:cxnSpLocks noChangeShapeType="1"/>
          </p:cNvCxnSpPr>
          <p:nvPr/>
        </p:nvCxnSpPr>
        <p:spPr bwMode="auto">
          <a:xfrm>
            <a:off x="338138" y="5553075"/>
            <a:ext cx="0" cy="2889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26639" name="Straight Arrow Connector 194581"/>
          <p:cNvCxnSpPr>
            <a:cxnSpLocks noChangeShapeType="1"/>
            <a:endCxn id="60" idx="0"/>
          </p:cNvCxnSpPr>
          <p:nvPr/>
        </p:nvCxnSpPr>
        <p:spPr bwMode="auto">
          <a:xfrm>
            <a:off x="1739170" y="5566258"/>
            <a:ext cx="0" cy="271479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26640" name="Rectangle 194582"/>
          <p:cNvSpPr>
            <a:spLocks noChangeArrowheads="1"/>
          </p:cNvSpPr>
          <p:nvPr/>
        </p:nvSpPr>
        <p:spPr bwMode="auto">
          <a:xfrm>
            <a:off x="76200" y="5842000"/>
            <a:ext cx="660400" cy="254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26642" name="TextBox 93"/>
          <p:cNvSpPr txBox="1">
            <a:spLocks noChangeArrowheads="1"/>
          </p:cNvSpPr>
          <p:nvPr/>
        </p:nvSpPr>
        <p:spPr bwMode="auto">
          <a:xfrm>
            <a:off x="490174" y="5511522"/>
            <a:ext cx="10406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sz="1600" dirty="0"/>
              <a:t>Band3&lt;50</a:t>
            </a:r>
          </a:p>
        </p:txBody>
      </p:sp>
      <p:pic>
        <p:nvPicPr>
          <p:cNvPr id="266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963" y="4178300"/>
            <a:ext cx="3341687" cy="224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44" name="TextBox 194584"/>
          <p:cNvSpPr txBox="1">
            <a:spLocks noChangeArrowheads="1"/>
          </p:cNvSpPr>
          <p:nvPr/>
        </p:nvSpPr>
        <p:spPr bwMode="auto">
          <a:xfrm>
            <a:off x="5773738" y="6421438"/>
            <a:ext cx="9636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/>
              <a:t>SVM</a:t>
            </a:r>
          </a:p>
        </p:txBody>
      </p:sp>
      <p:sp>
        <p:nvSpPr>
          <p:cNvPr id="26645" name="TextBox 194585"/>
          <p:cNvSpPr txBox="1">
            <a:spLocks noChangeArrowheads="1"/>
          </p:cNvSpPr>
          <p:nvPr/>
        </p:nvSpPr>
        <p:spPr bwMode="auto">
          <a:xfrm>
            <a:off x="816404" y="6270625"/>
            <a:ext cx="22685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eaLnBrk="1" hangingPunct="1"/>
            <a:r>
              <a:rPr lang="en-US" altLang="en-US" dirty="0"/>
              <a:t>CART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3924" y="1071134"/>
            <a:ext cx="37473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Neural Networks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Classification and Regression Tree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Random Forest</a:t>
            </a:r>
          </a:p>
          <a:p>
            <a:r>
              <a:rPr lang="en-US" dirty="0">
                <a:latin typeface="Times" panose="02020603050405020304" pitchFamily="18" charset="0"/>
                <a:cs typeface="Times" panose="02020603050405020304" pitchFamily="18" charset="0"/>
              </a:rPr>
              <a:t>Support Vector Machine</a:t>
            </a:r>
          </a:p>
        </p:txBody>
      </p:sp>
      <p:sp>
        <p:nvSpPr>
          <p:cNvPr id="60" name="Rectangle 194582"/>
          <p:cNvSpPr>
            <a:spLocks noChangeArrowheads="1"/>
          </p:cNvSpPr>
          <p:nvPr/>
        </p:nvSpPr>
        <p:spPr bwMode="auto">
          <a:xfrm>
            <a:off x="1408970" y="5837737"/>
            <a:ext cx="660400" cy="254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" name="Rectangle 11"/>
          <p:cNvSpPr>
            <a:spLocks noChangeArrowheads="1"/>
          </p:cNvSpPr>
          <p:nvPr/>
        </p:nvSpPr>
        <p:spPr bwMode="auto">
          <a:xfrm>
            <a:off x="562338" y="4632775"/>
            <a:ext cx="981075" cy="3492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algn="ctr"/>
            <a:r>
              <a:rPr lang="en-US" altLang="en-US" sz="1400" dirty="0"/>
              <a:t>Class1</a:t>
            </a:r>
          </a:p>
        </p:txBody>
      </p:sp>
    </p:spTree>
    <p:extLst>
      <p:ext uri="{BB962C8B-B14F-4D97-AF65-F5344CB8AC3E}">
        <p14:creationId xmlns:p14="http://schemas.microsoft.com/office/powerpoint/2010/main" val="288178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2400"/>
            <a:ext cx="8458200" cy="45259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Image classification (land cover mapping)</a:t>
            </a: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n-US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 </a:t>
            </a:r>
          </a:p>
          <a:p>
            <a:pPr marL="0" indent="0">
              <a:buNone/>
            </a:pPr>
            <a:r>
              <a:rPr lang="en-US" b="1" dirty="0"/>
              <a:t>   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15433" y="1541721"/>
            <a:ext cx="24384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</a:rPr>
              <a:t>Training data polygons (e.g., urban, forest, ag…)</a:t>
            </a:r>
          </a:p>
        </p:txBody>
      </p:sp>
      <p:sp>
        <p:nvSpPr>
          <p:cNvPr id="4" name="Rectangle 3"/>
          <p:cNvSpPr/>
          <p:nvPr/>
        </p:nvSpPr>
        <p:spPr>
          <a:xfrm>
            <a:off x="3124200" y="1562986"/>
            <a:ext cx="2438400" cy="1371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0070C0"/>
                </a:solidFill>
              </a:rPr>
              <a:t>Landsat image</a:t>
            </a:r>
          </a:p>
        </p:txBody>
      </p:sp>
      <p:sp>
        <p:nvSpPr>
          <p:cNvPr id="5" name="Rectangle 4"/>
          <p:cNvSpPr/>
          <p:nvPr/>
        </p:nvSpPr>
        <p:spPr>
          <a:xfrm>
            <a:off x="1752600" y="3657600"/>
            <a:ext cx="1676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Dataframe</a:t>
            </a:r>
            <a:r>
              <a:rPr lang="en-US" dirty="0"/>
              <a:t> of training data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534633" y="2934586"/>
            <a:ext cx="1056167" cy="723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endCxn id="5" idx="0"/>
          </p:cNvCxnSpPr>
          <p:nvPr/>
        </p:nvCxnSpPr>
        <p:spPr>
          <a:xfrm flipH="1">
            <a:off x="2590800" y="2971800"/>
            <a:ext cx="175260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927851"/>
              </p:ext>
            </p:extLst>
          </p:nvPr>
        </p:nvGraphicFramePr>
        <p:xfrm>
          <a:off x="3657600" y="3292549"/>
          <a:ext cx="2895600" cy="34024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5200">
                  <a:extLst>
                    <a:ext uri="{9D8B030D-6E8A-4147-A177-3AD203B41FA5}">
                      <a16:colId xmlns:a16="http://schemas.microsoft.com/office/drawing/2014/main" val="941789838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636559746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357261822"/>
                    </a:ext>
                  </a:extLst>
                </a:gridCol>
              </a:tblGrid>
              <a:tr h="3568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effectLst/>
                        </a:rPr>
                        <a:t>Classcode</a:t>
                      </a:r>
                      <a:r>
                        <a:rPr lang="en-US" sz="1100" u="none" strike="noStrike" dirty="0">
                          <a:effectLst/>
                        </a:rPr>
                        <a:t> (y)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Band3 (red)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Band4 (</a:t>
                      </a:r>
                      <a:r>
                        <a:rPr lang="en-US" sz="1100" u="none" strike="noStrike" dirty="0" err="1">
                          <a:effectLst/>
                        </a:rPr>
                        <a:t>nir</a:t>
                      </a:r>
                      <a:r>
                        <a:rPr lang="en-US" sz="1100" u="none" strike="noStrike" dirty="0">
                          <a:effectLst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7036569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15000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6138870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18321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1373386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9800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4560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7637066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9832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4780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3804410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19200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8570858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72131438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0567110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2913236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8787167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9584142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3010973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7742568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4951192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5335809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1603957"/>
                  </a:ext>
                </a:extLst>
              </a:tr>
              <a:tr h="1903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94328952"/>
                  </a:ext>
                </a:extLst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6705600" y="4648200"/>
            <a:ext cx="7620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91401" y="4648200"/>
            <a:ext cx="1752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Y~ f(x)</a:t>
            </a:r>
          </a:p>
          <a:p>
            <a:pPr marL="0" indent="0">
              <a:buNone/>
            </a:pPr>
            <a:r>
              <a:rPr lang="en-US" dirty="0"/>
              <a:t>(classification </a:t>
            </a:r>
            <a:r>
              <a:rPr lang="en-US" dirty="0" err="1"/>
              <a:t>problem,not</a:t>
            </a:r>
            <a:r>
              <a:rPr lang="en-US" dirty="0"/>
              <a:t> a regression)</a:t>
            </a:r>
          </a:p>
        </p:txBody>
      </p:sp>
    </p:spTree>
    <p:extLst>
      <p:ext uri="{BB962C8B-B14F-4D97-AF65-F5344CB8AC3E}">
        <p14:creationId xmlns:p14="http://schemas.microsoft.com/office/powerpoint/2010/main" val="3494014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6257925" cy="5535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228600"/>
            <a:ext cx="4928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Twoclass.shp</a:t>
            </a:r>
            <a:r>
              <a:rPr lang="en-US" dirty="0"/>
              <a:t> (urban and forest polygons)</a:t>
            </a:r>
          </a:p>
        </p:txBody>
      </p:sp>
    </p:spTree>
    <p:extLst>
      <p:ext uri="{BB962C8B-B14F-4D97-AF65-F5344CB8AC3E}">
        <p14:creationId xmlns:p14="http://schemas.microsoft.com/office/powerpoint/2010/main" val="3282731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2590800"/>
            <a:ext cx="23622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Y~ f(x)</a:t>
            </a:r>
          </a:p>
          <a:p>
            <a:pPr marL="0" indent="0">
              <a:buNone/>
            </a:pPr>
            <a:r>
              <a:rPr lang="en-US" dirty="0"/>
              <a:t>(classification </a:t>
            </a:r>
            <a:r>
              <a:rPr lang="en-US" dirty="0" err="1"/>
              <a:t>problem,not</a:t>
            </a:r>
            <a:r>
              <a:rPr lang="en-US" dirty="0"/>
              <a:t> a regression)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13118"/>
              </p:ext>
            </p:extLst>
          </p:nvPr>
        </p:nvGraphicFramePr>
        <p:xfrm>
          <a:off x="3276600" y="1524000"/>
          <a:ext cx="5562600" cy="46942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54200">
                  <a:extLst>
                    <a:ext uri="{9D8B030D-6E8A-4147-A177-3AD203B41FA5}">
                      <a16:colId xmlns:a16="http://schemas.microsoft.com/office/drawing/2014/main" val="941789838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636559746"/>
                    </a:ext>
                  </a:extLst>
                </a:gridCol>
                <a:gridCol w="1854200">
                  <a:extLst>
                    <a:ext uri="{9D8B030D-6E8A-4147-A177-3AD203B41FA5}">
                      <a16:colId xmlns:a16="http://schemas.microsoft.com/office/drawing/2014/main" val="1357261822"/>
                    </a:ext>
                  </a:extLst>
                </a:gridCol>
              </a:tblGrid>
              <a:tr h="49240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 err="1">
                          <a:solidFill>
                            <a:srgbClr val="FF0000"/>
                          </a:solidFill>
                          <a:effectLst/>
                        </a:rPr>
                        <a:t>Classcode</a:t>
                      </a:r>
                      <a:r>
                        <a:rPr lang="en-US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 (all</a:t>
                      </a:r>
                      <a:r>
                        <a:rPr lang="en-US" sz="1100" u="none" strike="noStrike" baseline="0" dirty="0">
                          <a:solidFill>
                            <a:srgbClr val="FF0000"/>
                          </a:solidFill>
                          <a:effectLst/>
                        </a:rPr>
                        <a:t> pixels)</a:t>
                      </a:r>
                      <a:endParaRPr lang="en-US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band1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band2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67036569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14000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12000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656138870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13500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18521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1373386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1900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3560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887637066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4832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3780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03804410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4500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9200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568570858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?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72131438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20567110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02913236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.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38787167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9584142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203010973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7742568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64951192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65335809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261603957"/>
                  </a:ext>
                </a:extLst>
              </a:tr>
              <a:tr h="262618"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.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94328952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4360217" y="1066800"/>
            <a:ext cx="3547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dirty="0"/>
              <a:t>Make predictions for all pixels</a:t>
            </a:r>
          </a:p>
        </p:txBody>
      </p:sp>
    </p:spTree>
    <p:extLst>
      <p:ext uri="{BB962C8B-B14F-4D97-AF65-F5344CB8AC3E}">
        <p14:creationId xmlns:p14="http://schemas.microsoft.com/office/powerpoint/2010/main" val="1851540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85800"/>
            <a:ext cx="6257925" cy="553557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6400" y="228600"/>
            <a:ext cx="4928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Twoclass.shp</a:t>
            </a:r>
            <a:r>
              <a:rPr lang="en-US" dirty="0"/>
              <a:t> (urban and forest polygons)</a:t>
            </a:r>
          </a:p>
        </p:txBody>
      </p:sp>
    </p:spTree>
    <p:extLst>
      <p:ext uri="{BB962C8B-B14F-4D97-AF65-F5344CB8AC3E}">
        <p14:creationId xmlns:p14="http://schemas.microsoft.com/office/powerpoint/2010/main" val="3816273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52800" y="2438400"/>
            <a:ext cx="23214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Rscript</a:t>
            </a:r>
            <a:r>
              <a:rPr lang="en-US" dirty="0"/>
              <a:t> and demos</a:t>
            </a:r>
          </a:p>
        </p:txBody>
      </p:sp>
    </p:spTree>
    <p:extLst>
      <p:ext uri="{BB962C8B-B14F-4D97-AF65-F5344CB8AC3E}">
        <p14:creationId xmlns:p14="http://schemas.microsoft.com/office/powerpoint/2010/main" val="3825786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D102D58-8E28-45D2-A050-BA0BE35BF97B}"/>
              </a:ext>
            </a:extLst>
          </p:cNvPr>
          <p:cNvSpPr/>
          <p:nvPr/>
        </p:nvSpPr>
        <p:spPr>
          <a:xfrm>
            <a:off x="762000" y="1524000"/>
            <a:ext cx="838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 (</a:t>
            </a:r>
            <a:r>
              <a:rPr lang="en-US" sz="2800" dirty="0" err="1"/>
              <a:t>i</a:t>
            </a:r>
            <a:r>
              <a:rPr lang="en-US" sz="2800" dirty="0"/>
              <a:t> in 1:4) {</a:t>
            </a:r>
          </a:p>
          <a:p>
            <a:r>
              <a:rPr lang="en-US" sz="2800" dirty="0"/>
              <a:t>  print(</a:t>
            </a:r>
            <a:r>
              <a:rPr lang="en-US" sz="2800" dirty="0" err="1"/>
              <a:t>i</a:t>
            </a:r>
            <a:r>
              <a:rPr lang="en-US" sz="2800" dirty="0"/>
              <a:t>)</a:t>
            </a:r>
          </a:p>
          <a:p>
            <a:r>
              <a:rPr lang="en-US" sz="2800" dirty="0"/>
              <a:t>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C3FBFE-99BF-49D0-8392-891862758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581400"/>
            <a:ext cx="3897037" cy="2819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F4B5DA6-192B-46EF-8832-8F234CE8063B}"/>
              </a:ext>
            </a:extLst>
          </p:cNvPr>
          <p:cNvSpPr/>
          <p:nvPr/>
        </p:nvSpPr>
        <p:spPr>
          <a:xfrm>
            <a:off x="3276600" y="651540"/>
            <a:ext cx="15504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for loop</a:t>
            </a:r>
          </a:p>
        </p:txBody>
      </p:sp>
    </p:spTree>
    <p:extLst>
      <p:ext uri="{BB962C8B-B14F-4D97-AF65-F5344CB8AC3E}">
        <p14:creationId xmlns:p14="http://schemas.microsoft.com/office/powerpoint/2010/main" val="1416000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28938-4F6C-4DB2-8BEA-C0AFDF4B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2000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GIS task: download DEM for each basin</a:t>
            </a:r>
          </a:p>
          <a:p>
            <a:endParaRPr lang="en-US" dirty="0"/>
          </a:p>
          <a:p>
            <a:r>
              <a:rPr lang="en-US" dirty="0"/>
              <a:t>for loop</a:t>
            </a:r>
          </a:p>
          <a:p>
            <a:endParaRPr lang="en-US" dirty="0"/>
          </a:p>
          <a:p>
            <a:r>
              <a:rPr lang="en-US" dirty="0"/>
              <a:t>Generate file names using paste() function</a:t>
            </a:r>
          </a:p>
          <a:p>
            <a:endParaRPr lang="en-US" dirty="0"/>
          </a:p>
          <a:p>
            <a:r>
              <a:rPr lang="en-US" dirty="0"/>
              <a:t>Read shapefile (e.g., basin1s, basin2s…)</a:t>
            </a:r>
          </a:p>
          <a:p>
            <a:endParaRPr lang="en-US" dirty="0"/>
          </a:p>
          <a:p>
            <a:r>
              <a:rPr lang="en-US" dirty="0" err="1"/>
              <a:t>FedData</a:t>
            </a:r>
            <a:r>
              <a:rPr lang="en-US" dirty="0"/>
              <a:t> library: use </a:t>
            </a:r>
            <a:r>
              <a:rPr lang="en-US" dirty="0" err="1"/>
              <a:t>get_ned</a:t>
            </a:r>
            <a:r>
              <a:rPr lang="en-US" dirty="0"/>
              <a:t>() function to download 30m resolution DEM  </a:t>
            </a:r>
          </a:p>
        </p:txBody>
      </p:sp>
    </p:spTree>
    <p:extLst>
      <p:ext uri="{BB962C8B-B14F-4D97-AF65-F5344CB8AC3E}">
        <p14:creationId xmlns:p14="http://schemas.microsoft.com/office/powerpoint/2010/main" val="1079598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BB035-6899-4A5B-BA23-20133EDB7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5646"/>
            <a:ext cx="8229600" cy="65151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Please download the shapefiles from the </a:t>
            </a:r>
            <a:r>
              <a:rPr lang="en-US" dirty="0" err="1"/>
              <a:t>inclass</a:t>
            </a:r>
            <a:r>
              <a:rPr lang="en-US" dirty="0"/>
              <a:t> folder (canvas/</a:t>
            </a:r>
            <a:r>
              <a:rPr lang="en-US" dirty="0" err="1"/>
              <a:t>inclass</a:t>
            </a:r>
            <a:r>
              <a:rPr lang="en-US" dirty="0"/>
              <a:t>/basins)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library(</a:t>
            </a:r>
            <a:r>
              <a:rPr lang="en-US" dirty="0" err="1">
                <a:solidFill>
                  <a:srgbClr val="002060"/>
                </a:solidFill>
              </a:rPr>
              <a:t>rgdal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library(raster)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for (</a:t>
            </a:r>
            <a:r>
              <a:rPr lang="en-US" dirty="0" err="1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 in 1:4) {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filename&lt;-paste(‘basin’,</a:t>
            </a:r>
            <a:r>
              <a:rPr lang="en-US" dirty="0" err="1">
                <a:solidFill>
                  <a:srgbClr val="002060"/>
                </a:solidFill>
              </a:rPr>
              <a:t>i,sep</a:t>
            </a:r>
            <a:r>
              <a:rPr lang="en-US" dirty="0">
                <a:solidFill>
                  <a:srgbClr val="002060"/>
                </a:solidFill>
              </a:rPr>
              <a:t>=‘’);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basin&lt;-</a:t>
            </a:r>
            <a:r>
              <a:rPr lang="en-US" dirty="0" err="1">
                <a:solidFill>
                  <a:srgbClr val="002060"/>
                </a:solidFill>
              </a:rPr>
              <a:t>readOGR</a:t>
            </a:r>
            <a:r>
              <a:rPr lang="en-US" dirty="0">
                <a:solidFill>
                  <a:srgbClr val="002060"/>
                </a:solidFill>
              </a:rPr>
              <a:t>(‘.’,layer=filename)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plot(basin)</a:t>
            </a:r>
          </a:p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24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22F713-0467-4D7B-9C59-505E504BC9AF}"/>
              </a:ext>
            </a:extLst>
          </p:cNvPr>
          <p:cNvSpPr/>
          <p:nvPr/>
        </p:nvSpPr>
        <p:spPr>
          <a:xfrm>
            <a:off x="304800" y="3074075"/>
            <a:ext cx="70104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2060"/>
                </a:solidFill>
              </a:rPr>
              <a:t>new_crs</a:t>
            </a:r>
            <a:r>
              <a:rPr lang="en-US" dirty="0">
                <a:solidFill>
                  <a:srgbClr val="002060"/>
                </a:solidFill>
              </a:rPr>
              <a:t>='+</a:t>
            </a:r>
            <a:r>
              <a:rPr lang="en-US" dirty="0" err="1">
                <a:solidFill>
                  <a:srgbClr val="002060"/>
                </a:solidFill>
              </a:rPr>
              <a:t>proj</a:t>
            </a:r>
            <a:r>
              <a:rPr lang="en-US" dirty="0">
                <a:solidFill>
                  <a:srgbClr val="002060"/>
                </a:solidFill>
              </a:rPr>
              <a:t>=</a:t>
            </a:r>
            <a:r>
              <a:rPr lang="en-US" dirty="0" err="1">
                <a:solidFill>
                  <a:srgbClr val="002060"/>
                </a:solidFill>
              </a:rPr>
              <a:t>longlat</a:t>
            </a:r>
            <a:r>
              <a:rPr lang="en-US" dirty="0">
                <a:solidFill>
                  <a:srgbClr val="002060"/>
                </a:solidFill>
              </a:rPr>
              <a:t> +datum=NAD83 +</a:t>
            </a:r>
            <a:r>
              <a:rPr lang="en-US" dirty="0" err="1">
                <a:solidFill>
                  <a:srgbClr val="002060"/>
                </a:solidFill>
              </a:rPr>
              <a:t>no_defs</a:t>
            </a:r>
            <a:r>
              <a:rPr lang="en-US" dirty="0">
                <a:solidFill>
                  <a:srgbClr val="002060"/>
                </a:solidFill>
              </a:rPr>
              <a:t>’</a:t>
            </a:r>
          </a:p>
          <a:p>
            <a:r>
              <a:rPr lang="en-US" dirty="0">
                <a:solidFill>
                  <a:srgbClr val="002060"/>
                </a:solidFill>
              </a:rPr>
              <a:t> </a:t>
            </a:r>
          </a:p>
          <a:p>
            <a:r>
              <a:rPr lang="en-US" dirty="0" err="1">
                <a:solidFill>
                  <a:srgbClr val="002060"/>
                </a:solidFill>
              </a:rPr>
              <a:t>basinp</a:t>
            </a:r>
            <a:r>
              <a:rPr lang="en-US" dirty="0">
                <a:solidFill>
                  <a:srgbClr val="002060"/>
                </a:solidFill>
              </a:rPr>
              <a:t>&lt;-</a:t>
            </a:r>
            <a:r>
              <a:rPr lang="en-US" dirty="0" err="1">
                <a:solidFill>
                  <a:srgbClr val="002060"/>
                </a:solidFill>
              </a:rPr>
              <a:t>spTransform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basin,new_crs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ECF55F-DE7A-4C3D-AF86-5B84611D5AEC}"/>
              </a:ext>
            </a:extLst>
          </p:cNvPr>
          <p:cNvSpPr txBox="1"/>
          <p:nvPr/>
        </p:nvSpPr>
        <p:spPr>
          <a:xfrm>
            <a:off x="2514600" y="685800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the for loop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20358-C431-4F66-B44D-5FDBC2415D95}"/>
              </a:ext>
            </a:extLst>
          </p:cNvPr>
          <p:cNvSpPr txBox="1"/>
          <p:nvPr/>
        </p:nvSpPr>
        <p:spPr>
          <a:xfrm>
            <a:off x="304800" y="1752600"/>
            <a:ext cx="81439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#project shapefile to GCS </a:t>
            </a:r>
            <a:r>
              <a:rPr lang="en-US" dirty="0" err="1"/>
              <a:t>Longlat</a:t>
            </a:r>
            <a:r>
              <a:rPr lang="en-US" dirty="0"/>
              <a:t> NAD83   </a:t>
            </a:r>
          </a:p>
          <a:p>
            <a:r>
              <a:rPr lang="en-US" dirty="0"/>
              <a:t>(original projection was ‘AEA projection’ and it does not work well with </a:t>
            </a:r>
          </a:p>
          <a:p>
            <a:r>
              <a:rPr lang="en-US" dirty="0" err="1"/>
              <a:t>FedData</a:t>
            </a:r>
            <a:r>
              <a:rPr lang="en-US" dirty="0"/>
              <a:t> library </a:t>
            </a:r>
          </a:p>
        </p:txBody>
      </p:sp>
    </p:spTree>
    <p:extLst>
      <p:ext uri="{BB962C8B-B14F-4D97-AF65-F5344CB8AC3E}">
        <p14:creationId xmlns:p14="http://schemas.microsoft.com/office/powerpoint/2010/main" val="1555509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9220479-FBAD-499B-9847-FD15DAD231F2}"/>
              </a:ext>
            </a:extLst>
          </p:cNvPr>
          <p:cNvSpPr txBox="1"/>
          <p:nvPr/>
        </p:nvSpPr>
        <p:spPr>
          <a:xfrm>
            <a:off x="682198" y="304800"/>
            <a:ext cx="7890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the for loop – how to download DEM using </a:t>
            </a:r>
            <a:r>
              <a:rPr lang="en-US" dirty="0" err="1"/>
              <a:t>get_ned</a:t>
            </a:r>
            <a:r>
              <a:rPr lang="en-US" dirty="0"/>
              <a:t> function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0A407E-3E1B-4063-B5AF-4BB0E37EC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48" y="838200"/>
            <a:ext cx="8191500" cy="327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61FDFC-89E5-4B33-A823-FA7DAA07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48" y="4333875"/>
            <a:ext cx="6829425" cy="219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88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2DF926-510D-4F29-94DB-8EDBD682E2E3}"/>
              </a:ext>
            </a:extLst>
          </p:cNvPr>
          <p:cNvSpPr txBox="1"/>
          <p:nvPr/>
        </p:nvSpPr>
        <p:spPr>
          <a:xfrm>
            <a:off x="2514600" y="685800"/>
            <a:ext cx="2319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Within the for loop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422DF3-244F-4B65-B6BF-CDA65E6CEFD8}"/>
              </a:ext>
            </a:extLst>
          </p:cNvPr>
          <p:cNvSpPr/>
          <p:nvPr/>
        </p:nvSpPr>
        <p:spPr>
          <a:xfrm>
            <a:off x="838200" y="1371600"/>
            <a:ext cx="68580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#generate unique label for each basin</a:t>
            </a:r>
          </a:p>
          <a:p>
            <a:r>
              <a:rPr lang="en-US" dirty="0" err="1">
                <a:solidFill>
                  <a:srgbClr val="002060"/>
                </a:solidFill>
              </a:rPr>
              <a:t>basinlabel</a:t>
            </a:r>
            <a:r>
              <a:rPr lang="en-US" dirty="0">
                <a:solidFill>
                  <a:srgbClr val="002060"/>
                </a:solidFill>
              </a:rPr>
              <a:t>&lt;-paste('test',</a:t>
            </a:r>
            <a:r>
              <a:rPr lang="en-US" dirty="0" err="1">
                <a:solidFill>
                  <a:srgbClr val="002060"/>
                </a:solidFill>
              </a:rPr>
              <a:t>i,sep</a:t>
            </a:r>
            <a:r>
              <a:rPr lang="en-US" dirty="0">
                <a:solidFill>
                  <a:srgbClr val="002060"/>
                </a:solidFill>
              </a:rPr>
              <a:t>=‘’)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/>
              <a:t>#download dem for each basin</a:t>
            </a:r>
          </a:p>
          <a:p>
            <a:r>
              <a:rPr lang="en-US" dirty="0"/>
              <a:t> </a:t>
            </a:r>
            <a:r>
              <a:rPr lang="en-US" dirty="0" err="1">
                <a:solidFill>
                  <a:srgbClr val="002060"/>
                </a:solidFill>
              </a:rPr>
              <a:t>ned</a:t>
            </a:r>
            <a:r>
              <a:rPr lang="en-US" dirty="0">
                <a:solidFill>
                  <a:srgbClr val="002060"/>
                </a:solidFill>
              </a:rPr>
              <a:t>&lt;-</a:t>
            </a:r>
            <a:r>
              <a:rPr lang="en-US" dirty="0" err="1">
                <a:solidFill>
                  <a:srgbClr val="002060"/>
                </a:solidFill>
              </a:rPr>
              <a:t>get_ned</a:t>
            </a:r>
            <a:r>
              <a:rPr lang="en-US" dirty="0">
                <a:solidFill>
                  <a:srgbClr val="002060"/>
                </a:solidFill>
              </a:rPr>
              <a:t>(template=</a:t>
            </a:r>
            <a:r>
              <a:rPr lang="en-US" dirty="0" err="1">
                <a:solidFill>
                  <a:srgbClr val="002060"/>
                </a:solidFill>
              </a:rPr>
              <a:t>basinp</a:t>
            </a:r>
            <a:r>
              <a:rPr lang="en-US" dirty="0">
                <a:solidFill>
                  <a:srgbClr val="002060"/>
                </a:solidFill>
              </a:rPr>
              <a:t>, label=</a:t>
            </a:r>
            <a:r>
              <a:rPr lang="en-US" dirty="0" err="1">
                <a:solidFill>
                  <a:srgbClr val="002060"/>
                </a:solidFill>
              </a:rPr>
              <a:t>basinlabel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/>
              <a:t>#mask dem using basin shapefile</a:t>
            </a:r>
          </a:p>
          <a:p>
            <a:r>
              <a:rPr lang="en-US" dirty="0" err="1">
                <a:solidFill>
                  <a:srgbClr val="002060"/>
                </a:solidFill>
              </a:rPr>
              <a:t>ned</a:t>
            </a:r>
            <a:r>
              <a:rPr lang="en-US" dirty="0">
                <a:solidFill>
                  <a:srgbClr val="002060"/>
                </a:solidFill>
              </a:rPr>
              <a:t>&lt;-mask(</a:t>
            </a:r>
            <a:r>
              <a:rPr lang="en-US" dirty="0" err="1">
                <a:solidFill>
                  <a:srgbClr val="002060"/>
                </a:solidFill>
              </a:rPr>
              <a:t>ned,basinp</a:t>
            </a:r>
            <a:r>
              <a:rPr lang="en-US" dirty="0">
                <a:solidFill>
                  <a:srgbClr val="002060"/>
                </a:solidFill>
              </a:rPr>
              <a:t>)</a:t>
            </a:r>
          </a:p>
          <a:p>
            <a:endParaRPr lang="en-US" dirty="0">
              <a:solidFill>
                <a:srgbClr val="002060"/>
              </a:solidFill>
            </a:endParaRPr>
          </a:p>
          <a:p>
            <a:r>
              <a:rPr lang="en-US" dirty="0"/>
              <a:t>#write it out; each time using a different file name</a:t>
            </a:r>
          </a:p>
          <a:p>
            <a:r>
              <a:rPr lang="en-US" dirty="0" err="1">
                <a:solidFill>
                  <a:srgbClr val="002060"/>
                </a:solidFill>
              </a:rPr>
              <a:t>outputfile</a:t>
            </a:r>
            <a:r>
              <a:rPr lang="en-US" dirty="0">
                <a:solidFill>
                  <a:srgbClr val="002060"/>
                </a:solidFill>
              </a:rPr>
              <a:t>&lt;-paste('dem',</a:t>
            </a:r>
            <a:r>
              <a:rPr lang="en-US" dirty="0" err="1">
                <a:solidFill>
                  <a:srgbClr val="002060"/>
                </a:solidFill>
              </a:rPr>
              <a:t>i</a:t>
            </a:r>
            <a:r>
              <a:rPr lang="en-US" dirty="0">
                <a:solidFill>
                  <a:srgbClr val="002060"/>
                </a:solidFill>
              </a:rPr>
              <a:t>,'.</a:t>
            </a:r>
            <a:r>
              <a:rPr lang="en-US" dirty="0" err="1">
                <a:solidFill>
                  <a:srgbClr val="002060"/>
                </a:solidFill>
              </a:rPr>
              <a:t>tif</a:t>
            </a:r>
            <a:r>
              <a:rPr lang="en-US" dirty="0">
                <a:solidFill>
                  <a:srgbClr val="002060"/>
                </a:solidFill>
              </a:rPr>
              <a:t>',</a:t>
            </a:r>
            <a:r>
              <a:rPr lang="en-US" dirty="0" err="1">
                <a:solidFill>
                  <a:srgbClr val="002060"/>
                </a:solidFill>
              </a:rPr>
              <a:t>sep</a:t>
            </a:r>
            <a:r>
              <a:rPr lang="en-US" dirty="0">
                <a:solidFill>
                  <a:srgbClr val="002060"/>
                </a:solidFill>
              </a:rPr>
              <a:t>='')</a:t>
            </a:r>
          </a:p>
          <a:p>
            <a:r>
              <a:rPr lang="en-US" dirty="0" err="1">
                <a:solidFill>
                  <a:srgbClr val="002060"/>
                </a:solidFill>
              </a:rPr>
              <a:t>writeRaster</a:t>
            </a:r>
            <a:r>
              <a:rPr lang="en-US" dirty="0">
                <a:solidFill>
                  <a:srgbClr val="002060"/>
                </a:solidFill>
              </a:rPr>
              <a:t>(</a:t>
            </a:r>
            <a:r>
              <a:rPr lang="en-US" dirty="0" err="1">
                <a:solidFill>
                  <a:srgbClr val="002060"/>
                </a:solidFill>
              </a:rPr>
              <a:t>ned,outputfile,overwrite</a:t>
            </a:r>
            <a:r>
              <a:rPr lang="en-US" dirty="0">
                <a:solidFill>
                  <a:srgbClr val="002060"/>
                </a:solidFill>
              </a:rPr>
              <a:t>=T)</a:t>
            </a:r>
          </a:p>
          <a:p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30489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2317</TotalTime>
  <Words>1084</Words>
  <Application>Microsoft Office PowerPoint</Application>
  <PresentationFormat>On-screen Show (4:3)</PresentationFormat>
  <Paragraphs>312</Paragraphs>
  <Slides>38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open sans</vt:lpstr>
      <vt:lpstr>Times</vt:lpstr>
      <vt:lpstr>Times New Roman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Working with remote sensing image using 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Normalized Difference Vegetation Index (NDVI) </vt:lpstr>
      <vt:lpstr>Normalized Difference Water Index </vt:lpstr>
      <vt:lpstr>PowerPoint Presentation</vt:lpstr>
      <vt:lpstr>PowerPoint Presentation</vt:lpstr>
      <vt:lpstr>Image classification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Sensing - Introduction</dc:title>
  <dc:creator>UNC</dc:creator>
  <cp:lastModifiedBy>Shao, Yang</cp:lastModifiedBy>
  <cp:revision>278</cp:revision>
  <dcterms:created xsi:type="dcterms:W3CDTF">2006-11-09T15:55:01Z</dcterms:created>
  <dcterms:modified xsi:type="dcterms:W3CDTF">2022-09-20T12:14:02Z</dcterms:modified>
</cp:coreProperties>
</file>